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Arial Narrow"/>
      <p:regular r:id="rId38"/>
      <p:bold r:id="rId39"/>
      <p:italic r:id="rId40"/>
      <p:boldItalic r:id="rId41"/>
    </p:embeddedFont>
    <p:embeddedFont>
      <p:font typeface="Lato"/>
      <p:regular r:id="rId42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98">
          <p15:clr>
            <a:srgbClr val="A4A3A4"/>
          </p15:clr>
        </p15:guide>
        <p15:guide id="3" pos="30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98"/>
        <p:guide pos="309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italic.fntdata"/><Relationship Id="rId42" Type="http://schemas.openxmlformats.org/officeDocument/2006/relationships/font" Target="fonts/Lato-regular.fntdata"/><Relationship Id="rId41" Type="http://schemas.openxmlformats.org/officeDocument/2006/relationships/font" Target="fonts/ArialNarrow-boldItalic.fntdata"/><Relationship Id="rId44" Type="http://schemas.openxmlformats.org/officeDocument/2006/relationships/font" Target="fonts/Lato-italic.fntdata"/><Relationship Id="rId43" Type="http://schemas.openxmlformats.org/officeDocument/2006/relationships/font" Target="fonts/Lato-bold.fntdata"/><Relationship Id="rId46" Type="http://schemas.openxmlformats.org/officeDocument/2006/relationships/font" Target="fonts/Montserrat-regular.fntdata"/><Relationship Id="rId45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ArialNarrow-bold.fntdata"/><Relationship Id="rId38" Type="http://schemas.openxmlformats.org/officeDocument/2006/relationships/font" Target="fonts/ArialNarrow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99d13b4a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3299d13b4a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119" name="Google Shape;119;g3299d13b4a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24a963f556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24a963f556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24a963f556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9b1960af2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29b1960af2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329b1960af2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9b1960af2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29b1960af2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29b1960af2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9b1960af2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9b1960af2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29b1960af2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9b1960af2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9b1960af2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29b1960af2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6c32657fc_0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6c32657fc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16c32657fc_0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99d13b4a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99d13b4a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299d13b4a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299d13b4a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299d13b4a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299d13b4a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99d13b4a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99d13b4a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99d13b4a3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299d13b4a3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3299d13b4a3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299d13b4a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299d13b4a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6c32657fc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6c32657fc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16c32657fc_0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6c32657fc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16c32657fc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16c32657fc_0_1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29cfbcb70a_1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29cfbcb70a_1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29cfbcb70a_1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29cfbcb70a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29cfbcb70a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29cfbcb70a_1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29cfbcb70a_1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29cfbcb70a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29cfbcb70a_1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29cfbcb70a_1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29cfbcb70a_1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29cfbcb70a_1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29cfbcb70a_1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29cfbcb70a_1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329cfbcb70a_1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24a963f556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24a963f55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324a963f556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4a963f556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24a963f556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324a963f556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6c32657fc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6c32657fc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16c32657fc_0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24a963f55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24a963f55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24a963f55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1d4ce2a17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1d4ce2a17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1d4ce2a17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13d9fd0901_0_4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13d9fd0901_0_4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313d9fd0901_0_4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6c32657fc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6c32657fc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16c32657fc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4a963f556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24a963f556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24a963f556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c32657fc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16c32657fc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16c32657fc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9b1960af2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29b1960af2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29b1960af2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6c32657fc_0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6c32657fc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16c32657fc_0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29b1960af2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29b1960af2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29b1960af2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white and bar">
  <p:cSld name="Blank - white and ba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190501" y="4631645"/>
            <a:ext cx="8762400" cy="31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rtl="0">
              <a:spcBef>
                <a:spcPts val="63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4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94" name="Google Shape;94;p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rtl="0">
              <a:spcBef>
                <a:spcPts val="63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rtl="0">
              <a:spcBef>
                <a:spcPts val="54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405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rtl="0">
              <a:spcBef>
                <a:spcPts val="63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50"/>
              </a:spcBef>
              <a:spcAft>
                <a:spcPts val="0"/>
              </a:spcAft>
              <a:buSzPts val="1500"/>
              <a:buChar char="•"/>
              <a:defRPr/>
            </a:lvl3pPr>
            <a:lvl4pPr indent="-314325" lvl="3" marL="1828800" rtl="0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rtl="0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rtl="0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rtl="0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rtl="0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rtl="0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/>
          <p:nvPr/>
        </p:nvSpPr>
        <p:spPr>
          <a:xfrm>
            <a:off x="0" y="4977000"/>
            <a:ext cx="9144000" cy="55500"/>
          </a:xfrm>
          <a:prstGeom prst="rect">
            <a:avLst/>
          </a:prstGeom>
          <a:solidFill>
            <a:srgbClr val="00BCE4"/>
          </a:solidFill>
          <a:ln cap="flat" cmpd="sng" w="9525">
            <a:solidFill>
              <a:srgbClr val="00BC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83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0" y="5088000"/>
            <a:ext cx="9144000" cy="55500"/>
          </a:xfrm>
          <a:prstGeom prst="rect">
            <a:avLst/>
          </a:prstGeom>
          <a:solidFill>
            <a:srgbClr val="15387F"/>
          </a:solidFill>
          <a:ln cap="flat" cmpd="sng" w="9525">
            <a:solidFill>
              <a:srgbClr val="1538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0" y="5032500"/>
            <a:ext cx="9144000" cy="55500"/>
          </a:xfrm>
          <a:prstGeom prst="rect">
            <a:avLst/>
          </a:prstGeom>
          <a:solidFill>
            <a:srgbClr val="0080CF"/>
          </a:solidFill>
          <a:ln cap="flat" cmpd="sng" w="9525">
            <a:solidFill>
              <a:srgbClr val="0080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FCFDF7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FBE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36383"/>
              </a:buClr>
              <a:buSzPts val="10000"/>
              <a:buFont typeface="Lato"/>
              <a:buNone/>
              <a:defRPr sz="10000">
                <a:solidFill>
                  <a:srgbClr val="D3638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ctr">
              <a:spcBef>
                <a:spcPts val="63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ctr">
              <a:spcBef>
                <a:spcPts val="54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ctr">
              <a:spcBef>
                <a:spcPts val="450"/>
              </a:spcBef>
              <a:spcAft>
                <a:spcPts val="0"/>
              </a:spcAft>
              <a:buSzPts val="1500"/>
              <a:buChar char="•"/>
              <a:defRPr/>
            </a:lvl3pPr>
            <a:lvl4pPr indent="-314325" lvl="3" marL="1828800" algn="ctr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4pPr>
            <a:lvl5pPr indent="-314325" lvl="4" marL="2286000" algn="ctr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5pPr>
            <a:lvl6pPr indent="-314325" lvl="5" marL="2743200" algn="ctr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6pPr>
            <a:lvl7pPr indent="-314325" lvl="6" marL="3200400" algn="ctr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7pPr>
            <a:lvl8pPr indent="-314325" lvl="7" marL="3657600" algn="ctr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8pPr>
            <a:lvl9pPr indent="-314325" lvl="8" marL="4114800" algn="ctr">
              <a:spcBef>
                <a:spcPts val="40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91213" y="197088"/>
            <a:ext cx="8761500" cy="474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highlight>
                <a:srgbClr val="734F29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 column">
  <p:cSld name="Title and Content - 2 column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190501" y="4631645"/>
            <a:ext cx="8762400" cy="31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190500" y="203244"/>
            <a:ext cx="8762400" cy="106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453326" y="-1"/>
            <a:ext cx="80619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628651" y="1490338"/>
            <a:ext cx="3458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5056633" y="1490338"/>
            <a:ext cx="3458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191213" y="197088"/>
            <a:ext cx="8761500" cy="369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648182" y="708325"/>
            <a:ext cx="7847700" cy="209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1031007" y="3081760"/>
            <a:ext cx="7082100" cy="6492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rmAutofit/>
          </a:bodyPr>
          <a:lstStyle>
            <a:lvl1pPr indent="-342900" lvl="0" marL="457200" rtl="0" algn="ctr">
              <a:lnSpc>
                <a:spcPct val="75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 sz="900">
                <a:solidFill>
                  <a:srgbClr val="3F3F3F"/>
                </a:solidFill>
              </a:defRPr>
            </a:lvl2pPr>
            <a:lvl3pPr indent="-285750" lvl="2" marL="137160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 sz="900">
                <a:solidFill>
                  <a:srgbClr val="3F3F3F"/>
                </a:solidFill>
              </a:defRPr>
            </a:lvl3pPr>
            <a:lvl4pPr indent="-285750" lvl="3" marL="182880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 sz="900">
                <a:solidFill>
                  <a:srgbClr val="3F3F3F"/>
                </a:solidFill>
              </a:defRPr>
            </a:lvl4pPr>
            <a:lvl5pPr indent="-285750" lvl="4" marL="228600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 sz="900">
                <a:solidFill>
                  <a:srgbClr val="3F3F3F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/>
          <p:nvPr/>
        </p:nvSpPr>
        <p:spPr>
          <a:xfrm>
            <a:off x="3834114" y="2917346"/>
            <a:ext cx="1475700" cy="4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 rot="10800000">
            <a:off x="376129" y="3860891"/>
            <a:ext cx="1100400" cy="5613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1 column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190501" y="4631645"/>
            <a:ext cx="8762400" cy="31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190500" y="203244"/>
            <a:ext cx="8762400" cy="106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453326" y="0"/>
            <a:ext cx="80619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628651" y="1476555"/>
            <a:ext cx="7886700" cy="30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tation">
  <p:cSld name="Quta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90501" y="4631645"/>
            <a:ext cx="8762400" cy="30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 txBox="1"/>
          <p:nvPr>
            <p:ph type="title"/>
          </p:nvPr>
        </p:nvSpPr>
        <p:spPr>
          <a:xfrm>
            <a:off x="628649" y="1060078"/>
            <a:ext cx="7886700" cy="2531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Narrow"/>
              <a:buNone/>
              <a:defRPr b="0" i="1" sz="33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grey and bar">
  <p:cSld name="Blank - grey and ba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/>
          <p:nvPr/>
        </p:nvSpPr>
        <p:spPr>
          <a:xfrm>
            <a:off x="190500" y="4631645"/>
            <a:ext cx="8764500" cy="30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3 column">
  <p:cSld name="Title and Content - 3 colum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9"/>
          <p:cNvSpPr/>
          <p:nvPr/>
        </p:nvSpPr>
        <p:spPr>
          <a:xfrm>
            <a:off x="190501" y="4631645"/>
            <a:ext cx="8762400" cy="31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>
            <a:off x="190500" y="203244"/>
            <a:ext cx="8762400" cy="107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>
            <p:ph type="title"/>
          </p:nvPr>
        </p:nvSpPr>
        <p:spPr>
          <a:xfrm>
            <a:off x="453326" y="-1"/>
            <a:ext cx="80619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sz="2700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545647" y="1477150"/>
            <a:ext cx="24003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2" type="body"/>
          </p:nvPr>
        </p:nvSpPr>
        <p:spPr>
          <a:xfrm>
            <a:off x="6301358" y="1477150"/>
            <a:ext cx="24003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9"/>
          <p:cNvSpPr txBox="1"/>
          <p:nvPr>
            <p:ph idx="3" type="body"/>
          </p:nvPr>
        </p:nvSpPr>
        <p:spPr>
          <a:xfrm>
            <a:off x="3393916" y="1477150"/>
            <a:ext cx="24003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- right photo">
  <p:cSld name="1_Title and Content - right phot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/>
          <p:nvPr/>
        </p:nvSpPr>
        <p:spPr>
          <a:xfrm>
            <a:off x="191214" y="197088"/>
            <a:ext cx="8762400" cy="4749300"/>
          </a:xfrm>
          <a:prstGeom prst="rect">
            <a:avLst/>
          </a:prstGeom>
          <a:solidFill>
            <a:srgbClr val="D0C6C0">
              <a:alpha val="1451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190501" y="4631645"/>
            <a:ext cx="8762400" cy="31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"/>
          <p:cNvSpPr/>
          <p:nvPr/>
        </p:nvSpPr>
        <p:spPr>
          <a:xfrm>
            <a:off x="190500" y="203244"/>
            <a:ext cx="8762400" cy="106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 txBox="1"/>
          <p:nvPr>
            <p:ph type="title"/>
          </p:nvPr>
        </p:nvSpPr>
        <p:spPr>
          <a:xfrm>
            <a:off x="453326" y="-1"/>
            <a:ext cx="46023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628651" y="1490338"/>
            <a:ext cx="3972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0"/>
          <p:cNvSpPr txBox="1"/>
          <p:nvPr>
            <p:ph idx="2" type="body"/>
          </p:nvPr>
        </p:nvSpPr>
        <p:spPr>
          <a:xfrm>
            <a:off x="5128116" y="204211"/>
            <a:ext cx="3818100" cy="442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  <a:defRPr sz="2100">
                <a:solidFill>
                  <a:srgbClr val="595959"/>
                </a:solidFill>
              </a:defRPr>
            </a:lvl1pPr>
            <a:lvl2pPr indent="-342900" lvl="1" marL="9144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 sz="1800">
                <a:solidFill>
                  <a:srgbClr val="595959"/>
                </a:solidFill>
              </a:defRPr>
            </a:lvl2pPr>
            <a:lvl3pPr indent="-323850" lvl="2" marL="13716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 sz="1500">
                <a:solidFill>
                  <a:srgbClr val="595959"/>
                </a:solidFill>
              </a:defRPr>
            </a:lvl3pPr>
            <a:lvl4pPr indent="-314325" lvl="3" marL="18288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4pPr>
            <a:lvl5pPr indent="-314325" lvl="4" marL="2286000" rtl="0" algn="l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595959"/>
              </a:buClr>
              <a:buSzPts val="1350"/>
              <a:buChar char="•"/>
              <a:defRPr sz="1350">
                <a:solidFill>
                  <a:srgbClr val="595959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1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7389160" y="4649670"/>
            <a:ext cx="141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060762" y="4666412"/>
            <a:ext cx="5022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305922" y="4649670"/>
            <a:ext cx="1408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jpg"/><Relationship Id="rId4" Type="http://schemas.openxmlformats.org/officeDocument/2006/relationships/image" Target="../media/image35.jpg"/><Relationship Id="rId5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jpg"/><Relationship Id="rId4" Type="http://schemas.openxmlformats.org/officeDocument/2006/relationships/image" Target="../media/image31.jpg"/><Relationship Id="rId5" Type="http://schemas.openxmlformats.org/officeDocument/2006/relationships/image" Target="../media/image5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jpg"/><Relationship Id="rId4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mountaintrue.org/eventscalendar/" TargetMode="External"/><Relationship Id="rId4" Type="http://schemas.openxmlformats.org/officeDocument/2006/relationships/image" Target="../media/image41.jpg"/><Relationship Id="rId5" Type="http://schemas.openxmlformats.org/officeDocument/2006/relationships/hyperlink" Target="https://mountaintrue.org/protect-hellbenders/" TargetMode="External"/><Relationship Id="rId6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jpg"/><Relationship Id="rId4" Type="http://schemas.openxmlformats.org/officeDocument/2006/relationships/image" Target="../media/image47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Relationship Id="rId6" Type="http://schemas.openxmlformats.org/officeDocument/2006/relationships/image" Target="../media/image23.jpg"/><Relationship Id="rId7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Relationship Id="rId6" Type="http://schemas.openxmlformats.org/officeDocument/2006/relationships/image" Target="../media/image23.jpg"/><Relationship Id="rId7" Type="http://schemas.openxmlformats.org/officeDocument/2006/relationships/image" Target="../media/image27.jpg"/><Relationship Id="rId8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vimeo.com/1046016288/94f196f70b" TargetMode="External"/><Relationship Id="rId4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45.png"/><Relationship Id="rId7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Relationship Id="rId4" Type="http://schemas.openxmlformats.org/officeDocument/2006/relationships/hyperlink" Target="https://hchumanities.appstate.edu/" TargetMode="External"/><Relationship Id="rId5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hyperlink" Target="https://resilience.appstate.edu/" TargetMode="External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Relationship Id="rId5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9.jpg"/><Relationship Id="rId5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9.jpg"/><Relationship Id="rId5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-4250" y="0"/>
            <a:ext cx="9144000" cy="91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921" y="76200"/>
            <a:ext cx="7193623" cy="11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3375" y="3881250"/>
            <a:ext cx="1208924" cy="1208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707400" y="1414325"/>
            <a:ext cx="7719900" cy="15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000">
                <a:solidFill>
                  <a:schemeClr val="accent1"/>
                </a:solidFill>
              </a:rPr>
              <a:t>Community Resilience Forum</a:t>
            </a:r>
            <a:br>
              <a:rPr i="1" lang="en-US" sz="3500">
                <a:solidFill>
                  <a:schemeClr val="accent1"/>
                </a:solidFill>
              </a:rPr>
            </a:br>
            <a:r>
              <a:rPr lang="en-US" sz="2000">
                <a:solidFill>
                  <a:schemeClr val="accent1"/>
                </a:solidFill>
              </a:rPr>
              <a:t>January 2025</a:t>
            </a:r>
            <a:endParaRPr sz="2000">
              <a:solidFill>
                <a:schemeClr val="accent1"/>
              </a:solidFill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 rotWithShape="1">
          <a:blip r:embed="rId5">
            <a:alphaModFix/>
          </a:blip>
          <a:srcRect b="24923" l="0" r="0" t="5516"/>
          <a:stretch/>
        </p:blipFill>
        <p:spPr>
          <a:xfrm>
            <a:off x="0" y="2571750"/>
            <a:ext cx="9144000" cy="25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193" y="1091538"/>
            <a:ext cx="3629027" cy="37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4">
            <a:alphaModFix/>
          </a:blip>
          <a:srcRect b="0" l="5473" r="0" t="0"/>
          <a:stretch/>
        </p:blipFill>
        <p:spPr>
          <a:xfrm>
            <a:off x="6130696" y="1124000"/>
            <a:ext cx="2957276" cy="363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25" y="1092800"/>
            <a:ext cx="2275474" cy="37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/>
        </p:nvSpPr>
        <p:spPr>
          <a:xfrm>
            <a:off x="0" y="221425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Documenting Ecological Impacts </a:t>
            </a:r>
            <a:endParaRPr sz="3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9"/>
          <p:cNvPicPr preferRelativeResize="0"/>
          <p:nvPr/>
        </p:nvPicPr>
        <p:blipFill rotWithShape="1">
          <a:blip r:embed="rId3">
            <a:alphaModFix/>
          </a:blip>
          <a:srcRect b="0" l="2959" r="22105" t="21172"/>
          <a:stretch/>
        </p:blipFill>
        <p:spPr>
          <a:xfrm>
            <a:off x="2578425" y="1365025"/>
            <a:ext cx="4109901" cy="295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 rotWithShape="1">
          <a:blip r:embed="rId4">
            <a:alphaModFix/>
          </a:blip>
          <a:srcRect b="0" l="0" r="9722" t="0"/>
          <a:stretch/>
        </p:blipFill>
        <p:spPr>
          <a:xfrm>
            <a:off x="6771875" y="1365025"/>
            <a:ext cx="2279052" cy="290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/>
          <p:nvPr/>
        </p:nvSpPr>
        <p:spPr>
          <a:xfrm>
            <a:off x="0" y="428375"/>
            <a:ext cx="914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Ongoing River Cleanups and supply distribution</a:t>
            </a:r>
            <a:endParaRPr sz="3000">
              <a:solidFill>
                <a:schemeClr val="accent1"/>
              </a:solidFill>
            </a:endParaRPr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5">
            <a:alphaModFix/>
          </a:blip>
          <a:srcRect b="0" l="0" r="-5462" t="0"/>
          <a:stretch/>
        </p:blipFill>
        <p:spPr>
          <a:xfrm>
            <a:off x="100853" y="1365025"/>
            <a:ext cx="2524524" cy="295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64" y="1059150"/>
            <a:ext cx="3737124" cy="393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2315" y="1058650"/>
            <a:ext cx="4982082" cy="39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/>
          <p:nvPr/>
        </p:nvSpPr>
        <p:spPr>
          <a:xfrm>
            <a:off x="305875" y="297950"/>
            <a:ext cx="852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Reforesting our watershed with livestakes</a:t>
            </a:r>
            <a:endParaRPr sz="3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/>
        </p:nvSpPr>
        <p:spPr>
          <a:xfrm>
            <a:off x="292425" y="286975"/>
            <a:ext cx="8718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accent1"/>
                </a:solidFill>
              </a:rPr>
              <a:t>How can we make the High Country more </a:t>
            </a:r>
            <a:r>
              <a:rPr lang="en-US" sz="2900">
                <a:solidFill>
                  <a:schemeClr val="accent1"/>
                </a:solidFill>
              </a:rPr>
              <a:t>resilient?</a:t>
            </a:r>
            <a:r>
              <a:rPr lang="en-US" sz="2900">
                <a:solidFill>
                  <a:schemeClr val="accent1"/>
                </a:solidFill>
              </a:rPr>
              <a:t> </a:t>
            </a:r>
            <a:endParaRPr sz="2900">
              <a:solidFill>
                <a:schemeClr val="accent1"/>
              </a:solidFill>
            </a:endParaRPr>
          </a:p>
        </p:txBody>
      </p:sp>
      <p:sp>
        <p:nvSpPr>
          <p:cNvPr id="221" name="Google Shape;221;p31"/>
          <p:cNvSpPr txBox="1"/>
          <p:nvPr/>
        </p:nvSpPr>
        <p:spPr>
          <a:xfrm>
            <a:off x="228600" y="1091750"/>
            <a:ext cx="58200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Policy Solutions: How and where should we rebuild? Engage with local, state, federal governments on climate policy. 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Embrace and Invest in your local food system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PLANT TREES! </a:t>
            </a:r>
            <a:r>
              <a:rPr lang="en-US" sz="2100">
                <a:solidFill>
                  <a:schemeClr val="lt1"/>
                </a:solidFill>
              </a:rPr>
              <a:t>Healthy</a:t>
            </a:r>
            <a:r>
              <a:rPr lang="en-US" sz="2100">
                <a:solidFill>
                  <a:schemeClr val="lt1"/>
                </a:solidFill>
              </a:rPr>
              <a:t> Riparian zones are crucial for flood </a:t>
            </a:r>
            <a:r>
              <a:rPr lang="en-US" sz="2100">
                <a:solidFill>
                  <a:schemeClr val="lt1"/>
                </a:solidFill>
              </a:rPr>
              <a:t>resilience</a:t>
            </a:r>
            <a:r>
              <a:rPr lang="en-US" sz="2100">
                <a:solidFill>
                  <a:schemeClr val="lt1"/>
                </a:solidFill>
              </a:rPr>
              <a:t>.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Support aggressive dam removal and 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reforestation initiatives.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225" y="3005625"/>
            <a:ext cx="3095777" cy="208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225" y="1175875"/>
            <a:ext cx="3050076" cy="182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/>
        </p:nvSpPr>
        <p:spPr>
          <a:xfrm>
            <a:off x="328750" y="878300"/>
            <a:ext cx="626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u="sng">
                <a:solidFill>
                  <a:schemeClr val="hlink"/>
                </a:solidFill>
                <a:hlinkClick r:id="rId3"/>
              </a:rPr>
              <a:t>mountaintrue.org/eventscalendar</a:t>
            </a:r>
            <a:r>
              <a:rPr lang="en-US" sz="2300">
                <a:solidFill>
                  <a:schemeClr val="lt1"/>
                </a:solidFill>
              </a:rPr>
              <a:t> 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230" name="Google Shape;230;p32"/>
          <p:cNvSpPr txBox="1"/>
          <p:nvPr/>
        </p:nvSpPr>
        <p:spPr>
          <a:xfrm>
            <a:off x="1269575" y="134850"/>
            <a:ext cx="6757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accent1"/>
                </a:solidFill>
              </a:rPr>
              <a:t>Get involved with MountainTrue</a:t>
            </a:r>
            <a:endParaRPr b="1" sz="3400">
              <a:solidFill>
                <a:schemeClr val="accent1"/>
              </a:solidFill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75" y="1988750"/>
            <a:ext cx="4108298" cy="315474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328825" y="1370475"/>
            <a:ext cx="5089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u="sng">
                <a:solidFill>
                  <a:schemeClr val="hlink"/>
                </a:solidFill>
                <a:hlinkClick r:id="rId5"/>
              </a:rPr>
              <a:t>mountaintrue.org/protect-hellbenders</a:t>
            </a:r>
            <a:r>
              <a:rPr lang="en-US" sz="2300">
                <a:solidFill>
                  <a:schemeClr val="lt1"/>
                </a:solidFill>
              </a:rPr>
              <a:t> 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7275" y="1186772"/>
            <a:ext cx="3465727" cy="395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idx="4294967295" type="title"/>
          </p:nvPr>
        </p:nvSpPr>
        <p:spPr>
          <a:xfrm>
            <a:off x="377775" y="555925"/>
            <a:ext cx="84270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9459"/>
              <a:buFont typeface="Arial"/>
              <a:buNone/>
            </a:pPr>
            <a:r>
              <a:rPr b="1" lang="en-US" sz="5550"/>
              <a:t>Kellie Reed Ashcraft</a:t>
            </a:r>
            <a:endParaRPr b="1" sz="555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Arial"/>
              <a:buNone/>
            </a:pPr>
            <a:r>
              <a:rPr lang="en-US" sz="4400">
                <a:solidFill>
                  <a:schemeClr val="lt1"/>
                </a:solidFill>
              </a:rPr>
              <a:t>Executive Director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Watauga Housing Council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 b="10725" l="0" r="0" t="7273"/>
          <a:stretch/>
        </p:blipFill>
        <p:spPr>
          <a:xfrm>
            <a:off x="3148075" y="2637300"/>
            <a:ext cx="2870493" cy="23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>
            <p:ph type="title"/>
          </p:nvPr>
        </p:nvSpPr>
        <p:spPr>
          <a:xfrm>
            <a:off x="311700" y="77025"/>
            <a:ext cx="8520600" cy="90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Snapshot of Housing-Related Concerns</a:t>
            </a:r>
            <a:endParaRPr sz="3000"/>
          </a:p>
        </p:txBody>
      </p:sp>
      <p:sp>
        <p:nvSpPr>
          <p:cNvPr id="246" name="Google Shape;246;p34"/>
          <p:cNvSpPr txBox="1"/>
          <p:nvPr>
            <p:ph idx="1" type="body"/>
          </p:nvPr>
        </p:nvSpPr>
        <p:spPr>
          <a:xfrm>
            <a:off x="311700" y="1122200"/>
            <a:ext cx="8754900" cy="384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2200" u="sng"/>
              <a:t>Pre-Helene Snapshot</a:t>
            </a:r>
            <a:endParaRPr sz="22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37%-Watauga Housing Cost-Burden</a:t>
            </a:r>
            <a:endParaRPr sz="2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Aging Housing Stock</a:t>
            </a:r>
            <a:endParaRPr sz="2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0%-Vacancy Rate of Multi-Family/Off-Campus Student Rentals</a:t>
            </a:r>
            <a:endParaRPr sz="2000"/>
          </a:p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2200" u="sng"/>
              <a:t>Post-Helene Snapshot</a:t>
            </a:r>
            <a:endParaRPr i="1" sz="2200" u="sng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*6755 Watauga FEMA registrations (*undercount-only FEMA!) </a:t>
            </a:r>
            <a:endParaRPr sz="2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951 FEMA approved-Housing Assistance</a:t>
            </a:r>
            <a:endParaRPr sz="2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2 households placed &amp; 6 approved-FEMA TTHUs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311700" y="241250"/>
            <a:ext cx="8520600" cy="652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Post-Helene Housing &amp; Housing Response</a:t>
            </a:r>
            <a:endParaRPr sz="3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800">
              <a:solidFill>
                <a:srgbClr val="6644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35" title="Bavarian Village_10.8.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450" y="902950"/>
            <a:ext cx="2708326" cy="174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5" title="High Country Housing Partners Mtg, including FEMA reps_12.2.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700" y="902950"/>
            <a:ext cx="2802452" cy="18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 title="High Country Housing Partners Mtg, including FEMA reps_12.2.24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082" y="902950"/>
            <a:ext cx="2464266" cy="18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 title="Mossy Creek Apts_10.8.2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3250" y="2866000"/>
            <a:ext cx="3075077" cy="20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 title="Amish &quot;Shed Conversions&quot;_1.26.2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1794" y="2866000"/>
            <a:ext cx="2942382" cy="203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311700" y="381825"/>
            <a:ext cx="8520600" cy="90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Community Housing Response &amp; Resiliency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Post-Helene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62" name="Google Shape;262;p36"/>
          <p:cNvSpPr txBox="1"/>
          <p:nvPr>
            <p:ph idx="1" type="body"/>
          </p:nvPr>
        </p:nvSpPr>
        <p:spPr>
          <a:xfrm>
            <a:off x="311700" y="1183275"/>
            <a:ext cx="8520600" cy="385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2000" u="sng"/>
              <a:t>Immediate &amp; Intermediate</a:t>
            </a:r>
            <a:endParaRPr i="1" sz="2000" u="sng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Neighbor to Neighbor &amp; Individual Community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Local Churches &amp; Nonprofits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FEMA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External Private Support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Regional/National Churches &amp; Nonprofits</a:t>
            </a:r>
            <a:endParaRPr sz="1900"/>
          </a:p>
          <a:p>
            <a:pPr indent="0" lvl="0" marL="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2000" u="sng"/>
              <a:t>Intermediate &amp; Long-Term</a:t>
            </a:r>
            <a:endParaRPr i="1" sz="2000" u="sng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Local Support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High Country Housing Partners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Long-Term Recovery Groups</a:t>
            </a:r>
            <a:endParaRPr sz="1900"/>
          </a:p>
          <a:p>
            <a:pPr indent="-349250" lvl="0" marL="457200" rtl="0" algn="l">
              <a:lnSpc>
                <a:spcPct val="80000"/>
              </a:lnSpc>
              <a:spcBef>
                <a:spcPts val="63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Local, State, Federal Government</a:t>
            </a:r>
            <a:endParaRPr sz="1900">
              <a:solidFill>
                <a:srgbClr val="AACFA4"/>
              </a:solidFill>
            </a:endParaRPr>
          </a:p>
        </p:txBody>
      </p:sp>
      <p:sp>
        <p:nvSpPr>
          <p:cNvPr id="263" name="Google Shape;26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311700" y="3056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What </a:t>
            </a:r>
            <a:r>
              <a:rPr lang="en-US" sz="3000" u="sng"/>
              <a:t>Are We</a:t>
            </a:r>
            <a:r>
              <a:rPr lang="en-US" sz="3000"/>
              <a:t> Learning To Make Us </a:t>
            </a:r>
            <a:br>
              <a:rPr lang="en-US" sz="3000"/>
            </a:br>
            <a:r>
              <a:rPr lang="en-US" sz="3000"/>
              <a:t>More Resilient?</a:t>
            </a:r>
            <a:endParaRPr sz="3000"/>
          </a:p>
        </p:txBody>
      </p:sp>
      <p:sp>
        <p:nvSpPr>
          <p:cNvPr id="269" name="Google Shape;269;p37"/>
          <p:cNvSpPr txBox="1"/>
          <p:nvPr>
            <p:ph idx="1" type="body"/>
          </p:nvPr>
        </p:nvSpPr>
        <p:spPr>
          <a:xfrm>
            <a:off x="301375" y="1183125"/>
            <a:ext cx="8520600" cy="398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5600" u="sng"/>
              <a:t>Communication</a:t>
            </a:r>
            <a:endParaRPr i="1" sz="5600" u="sng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Have Local Groups as Key Partners</a:t>
            </a:r>
            <a:endParaRPr sz="5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Involve in EM Protocols            </a:t>
            </a:r>
            <a:endParaRPr sz="5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Partner FEMA  w/ Trusted Locals</a:t>
            </a:r>
            <a:endParaRPr sz="5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Develop Other Emerg. Comm. Methods</a:t>
            </a:r>
            <a:endParaRPr sz="5000"/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600" u="sng"/>
              <a:t>Immediate/Transitional Housing</a:t>
            </a:r>
            <a:endParaRPr i="1" sz="5600" u="sng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Streamline Housing Codes</a:t>
            </a:r>
            <a:endParaRPr sz="5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Encourage FEMA THA Participation</a:t>
            </a:r>
            <a:endParaRPr sz="5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Develop “Lessons Learned” Report</a:t>
            </a:r>
            <a:endParaRPr sz="5000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Increase Local/Reg./Nat’l Connections</a:t>
            </a:r>
            <a:endParaRPr sz="5000"/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600" u="sng"/>
              <a:t>Intermediate/Long-Term Housing</a:t>
            </a:r>
            <a:endParaRPr i="1" sz="5600" u="sng"/>
          </a:p>
          <a:p>
            <a:pPr indent="-3556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Advocate &amp; Secure Funding To “Build Back Better”!</a:t>
            </a:r>
            <a:endParaRPr sz="5000"/>
          </a:p>
        </p:txBody>
      </p:sp>
      <p:sp>
        <p:nvSpPr>
          <p:cNvPr id="270" name="Google Shape;27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NEW: Hurricane Helene Archive</a:t>
            </a:r>
            <a:endParaRPr sz="400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425" y="1429650"/>
            <a:ext cx="2915875" cy="29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77250"/>
            <a:ext cx="5191552" cy="322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311700" y="119607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How Can You/Interested Groups Contribute?</a:t>
            </a:r>
            <a:endParaRPr sz="3000"/>
          </a:p>
        </p:txBody>
      </p:sp>
      <p:sp>
        <p:nvSpPr>
          <p:cNvPr id="276" name="Google Shape;276;p38"/>
          <p:cNvSpPr txBox="1"/>
          <p:nvPr>
            <p:ph idx="1" type="body"/>
          </p:nvPr>
        </p:nvSpPr>
        <p:spPr>
          <a:xfrm>
            <a:off x="453775" y="908306"/>
            <a:ext cx="8520600" cy="440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5600" u="sng"/>
              <a:t>Participate!</a:t>
            </a:r>
            <a:endParaRPr i="1" sz="5600" u="sng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Local Housing Efforts</a:t>
            </a:r>
            <a:endParaRPr sz="5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Watauga Housing Council! (kellie@wataugahousing.org)</a:t>
            </a:r>
            <a:endParaRPr sz="5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Watauga/Other LTRGs</a:t>
            </a:r>
            <a:endParaRPr sz="5000"/>
          </a:p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t/>
            </a:r>
            <a:endParaRPr sz="3050"/>
          </a:p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5600" u="sng"/>
              <a:t>Advocate!</a:t>
            </a:r>
            <a:endParaRPr i="1" sz="5600" u="sng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Continued $ &amp; Existence of FEMA</a:t>
            </a:r>
            <a:endParaRPr sz="5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Helene-Impacted State/Federal Housing Funding</a:t>
            </a:r>
            <a:endParaRPr sz="5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Increased LIHTC Funding</a:t>
            </a:r>
            <a:endParaRPr sz="5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Housing Code/Zoning Reform</a:t>
            </a:r>
            <a:endParaRPr sz="5000"/>
          </a:p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630"/>
              </a:spcBef>
              <a:spcAft>
                <a:spcPts val="0"/>
              </a:spcAft>
              <a:buNone/>
            </a:pPr>
            <a:r>
              <a:rPr i="1" lang="en-US" sz="5600" u="sng"/>
              <a:t>Support!</a:t>
            </a:r>
            <a:endParaRPr i="1" sz="5600" u="sng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Funding to Local Housing Efforts</a:t>
            </a:r>
            <a:endParaRPr sz="5000"/>
          </a:p>
          <a:p>
            <a:pPr indent="-355600" lvl="0" marL="457200" rtl="0" algn="l">
              <a:spcBef>
                <a:spcPts val="630"/>
              </a:spcBef>
              <a:spcAft>
                <a:spcPts val="0"/>
              </a:spcAft>
              <a:buSzPct val="100000"/>
              <a:buChar char="•"/>
            </a:pPr>
            <a:r>
              <a:rPr lang="en-US" sz="5000"/>
              <a:t>Funding to Helene-Related Reg./Nat’l Groups </a:t>
            </a:r>
            <a:endParaRPr sz="5000"/>
          </a:p>
        </p:txBody>
      </p:sp>
      <p:sp>
        <p:nvSpPr>
          <p:cNvPr id="277" name="Google Shape;277;p3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/>
          <p:nvPr>
            <p:ph idx="4294967295" type="title"/>
          </p:nvPr>
        </p:nvSpPr>
        <p:spPr>
          <a:xfrm>
            <a:off x="648175" y="555925"/>
            <a:ext cx="78477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9459"/>
              <a:buFont typeface="Arial"/>
              <a:buNone/>
            </a:pPr>
            <a:r>
              <a:rPr b="1" lang="en-US" sz="5550"/>
              <a:t>David Jackson</a:t>
            </a:r>
            <a:endParaRPr b="1" sz="555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Arial"/>
              <a:buNone/>
            </a:pPr>
            <a:r>
              <a:rPr lang="en-US" sz="4400">
                <a:solidFill>
                  <a:schemeClr val="lt1"/>
                </a:solidFill>
              </a:rPr>
              <a:t>President/CEO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Boone Area Chamber of Commerce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475" y="2761250"/>
            <a:ext cx="4572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200" y="774700"/>
            <a:ext cx="6389510" cy="35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200" y="774700"/>
            <a:ext cx="6389510" cy="35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 rotWithShape="1">
          <a:blip r:embed="rId3">
            <a:alphaModFix/>
          </a:blip>
          <a:srcRect b="0" l="13902" r="14175" t="0"/>
          <a:stretch/>
        </p:blipFill>
        <p:spPr>
          <a:xfrm>
            <a:off x="1801400" y="404900"/>
            <a:ext cx="5541202" cy="43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3"/>
          <p:cNvPicPr preferRelativeResize="0"/>
          <p:nvPr/>
        </p:nvPicPr>
        <p:blipFill rotWithShape="1">
          <a:blip r:embed="rId3">
            <a:alphaModFix/>
          </a:blip>
          <a:srcRect b="16411" l="9612" r="9878" t="15235"/>
          <a:stretch/>
        </p:blipFill>
        <p:spPr>
          <a:xfrm>
            <a:off x="1269625" y="980963"/>
            <a:ext cx="6661901" cy="31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200" y="774700"/>
            <a:ext cx="6389510" cy="35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6000" y="661500"/>
            <a:ext cx="6792000" cy="38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5"/>
          <p:cNvPicPr preferRelativeResize="0"/>
          <p:nvPr/>
        </p:nvPicPr>
        <p:blipFill rotWithShape="1">
          <a:blip r:embed="rId3">
            <a:alphaModFix/>
          </a:blip>
          <a:srcRect b="6350" l="7754" r="6467" t="7249"/>
          <a:stretch/>
        </p:blipFill>
        <p:spPr>
          <a:xfrm>
            <a:off x="1382575" y="748575"/>
            <a:ext cx="6435998" cy="3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>
            <p:ph idx="4294967295" type="title"/>
          </p:nvPr>
        </p:nvSpPr>
        <p:spPr>
          <a:xfrm>
            <a:off x="648175" y="592800"/>
            <a:ext cx="7847700" cy="22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2857"/>
              <a:buFont typeface="Arial"/>
              <a:buNone/>
            </a:pPr>
            <a:r>
              <a:rPr b="1" i="1" lang="en-US" sz="5250" u="sng">
                <a:solidFill>
                  <a:schemeClr val="hlink"/>
                </a:solidFill>
                <a:hlinkClick r:id="rId3"/>
              </a:rPr>
              <a:t>We Begin Again at 9:30</a:t>
            </a:r>
            <a:endParaRPr sz="41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Arial"/>
              <a:buNone/>
            </a:pPr>
            <a:r>
              <a:t/>
            </a:r>
            <a:endParaRPr sz="4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1712"/>
              <a:buFont typeface="Arial"/>
              <a:buNone/>
            </a:pPr>
            <a:r>
              <a:rPr lang="en-US" sz="3244">
                <a:solidFill>
                  <a:schemeClr val="lt1"/>
                </a:solidFill>
              </a:rPr>
              <a:t>A film by Dr. Beth Davison, App Docs</a:t>
            </a:r>
            <a:endParaRPr sz="3744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39" name="Google Shape;339;p46"/>
          <p:cNvPicPr preferRelativeResize="0"/>
          <p:nvPr/>
        </p:nvPicPr>
        <p:blipFill rotWithShape="1">
          <a:blip r:embed="rId4">
            <a:alphaModFix/>
          </a:blip>
          <a:srcRect b="0" l="17990" r="18573" t="0"/>
          <a:stretch/>
        </p:blipFill>
        <p:spPr>
          <a:xfrm>
            <a:off x="3690600" y="3134350"/>
            <a:ext cx="1655075" cy="135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6"/>
          <p:cNvSpPr txBox="1"/>
          <p:nvPr/>
        </p:nvSpPr>
        <p:spPr>
          <a:xfrm>
            <a:off x="1685425" y="3236675"/>
            <a:ext cx="1908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Featuring the 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community of 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Todd, NC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341" name="Google Shape;341;p46"/>
          <p:cNvSpPr txBox="1"/>
          <p:nvPr/>
        </p:nvSpPr>
        <p:spPr>
          <a:xfrm>
            <a:off x="5663975" y="3339000"/>
            <a:ext cx="2676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Panelists:</a:t>
            </a:r>
            <a:br>
              <a:rPr lang="en-US" sz="2100">
                <a:solidFill>
                  <a:schemeClr val="lt1"/>
                </a:solidFill>
              </a:rPr>
            </a:br>
            <a:r>
              <a:rPr lang="en-US" sz="2100">
                <a:solidFill>
                  <a:schemeClr val="lt1"/>
                </a:solidFill>
              </a:rPr>
              <a:t>Kelly McCoy </a:t>
            </a:r>
            <a:br>
              <a:rPr lang="en-US" sz="2100">
                <a:solidFill>
                  <a:schemeClr val="lt1"/>
                </a:solidFill>
              </a:rPr>
            </a:br>
            <a:r>
              <a:rPr lang="en-US" sz="2100">
                <a:solidFill>
                  <a:schemeClr val="lt1"/>
                </a:solidFill>
              </a:rPr>
              <a:t>Renata Dos Santos</a:t>
            </a: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-US" sz="3670"/>
              <a:t>Conversation with our panel</a:t>
            </a:r>
            <a:endParaRPr i="1" sz="3670"/>
          </a:p>
        </p:txBody>
      </p:sp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275" y="1093925"/>
            <a:ext cx="1509150" cy="15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8075" y="1104600"/>
            <a:ext cx="1457325" cy="15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7125" y="1119850"/>
            <a:ext cx="1457325" cy="15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7200" y="1096980"/>
            <a:ext cx="1509150" cy="15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0500" y="1119850"/>
            <a:ext cx="1457325" cy="15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/>
          <p:nvPr/>
        </p:nvSpPr>
        <p:spPr>
          <a:xfrm>
            <a:off x="300275" y="2688318"/>
            <a:ext cx="1509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ANDY HILL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Watauga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Riverkeeper / </a:t>
            </a:r>
            <a:br>
              <a:rPr lang="en-US" sz="1600">
                <a:solidFill>
                  <a:schemeClr val="lt1"/>
                </a:solidFill>
              </a:rPr>
            </a:br>
            <a:r>
              <a:rPr lang="en-US" sz="1600">
                <a:solidFill>
                  <a:schemeClr val="lt1"/>
                </a:solidFill>
              </a:rPr>
              <a:t>Mountain True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4" name="Google Shape;354;p47"/>
          <p:cNvSpPr txBox="1"/>
          <p:nvPr/>
        </p:nvSpPr>
        <p:spPr>
          <a:xfrm>
            <a:off x="1967148" y="2688318"/>
            <a:ext cx="1698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LIZ WHITEMAN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Blue Ridge Women in Agriculture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5" name="Google Shape;355;p47"/>
          <p:cNvSpPr txBox="1"/>
          <p:nvPr/>
        </p:nvSpPr>
        <p:spPr>
          <a:xfrm>
            <a:off x="3779643" y="2698004"/>
            <a:ext cx="1588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KELLIE REED ASHCRAFT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Watauga Housing Council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6" name="Google Shape;356;p47"/>
          <p:cNvSpPr txBox="1"/>
          <p:nvPr/>
        </p:nvSpPr>
        <p:spPr>
          <a:xfrm>
            <a:off x="5521902" y="2707691"/>
            <a:ext cx="1588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DAVID JACKSON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Boone Area Chamber of Commerce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57" name="Google Shape;357;p47"/>
          <p:cNvSpPr txBox="1"/>
          <p:nvPr/>
        </p:nvSpPr>
        <p:spPr>
          <a:xfrm>
            <a:off x="7157786" y="2707691"/>
            <a:ext cx="1785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KELLY MCCOY &amp; RENATA DOS SANTOS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</a:rPr>
              <a:t>RiverGirl Fishing Company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idx="4294967295" type="title"/>
          </p:nvPr>
        </p:nvSpPr>
        <p:spPr>
          <a:xfrm>
            <a:off x="648175" y="555925"/>
            <a:ext cx="78477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9459"/>
              <a:buFont typeface="Arial"/>
              <a:buNone/>
            </a:pPr>
            <a:r>
              <a:rPr b="1" lang="en-US" sz="5550"/>
              <a:t>Liz Whiteman</a:t>
            </a:r>
            <a:endParaRPr b="1" sz="555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Arial"/>
              <a:buNone/>
            </a:pPr>
            <a:r>
              <a:rPr lang="en-US" sz="4400">
                <a:solidFill>
                  <a:schemeClr val="lt1"/>
                </a:solidFill>
              </a:rPr>
              <a:t>Executive Director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Blue Ridge Women in Agriculture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150" y="2800350"/>
            <a:ext cx="4572000" cy="175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00" y="2898800"/>
            <a:ext cx="2079650" cy="21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8"/>
          <p:cNvSpPr txBox="1"/>
          <p:nvPr>
            <p:ph type="title"/>
          </p:nvPr>
        </p:nvSpPr>
        <p:spPr>
          <a:xfrm>
            <a:off x="692700" y="216425"/>
            <a:ext cx="81834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US" sz="3370"/>
              <a:t>Mark your calendars:</a:t>
            </a:r>
            <a:endParaRPr b="1" sz="3370"/>
          </a:p>
        </p:txBody>
      </p:sp>
      <p:sp>
        <p:nvSpPr>
          <p:cNvPr id="365" name="Google Shape;365;p48"/>
          <p:cNvSpPr txBox="1"/>
          <p:nvPr/>
        </p:nvSpPr>
        <p:spPr>
          <a:xfrm>
            <a:off x="3626600" y="950325"/>
            <a:ext cx="49773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Saturday, February 22 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Appalachian Theatre 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2:00 Boone Docs Juried Films about the Appalachian Region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7:00 Features the documentary work of local filmmakers </a:t>
            </a:r>
            <a:r>
              <a:rPr lang="en-US" sz="2400">
                <a:solidFill>
                  <a:schemeClr val="lt1"/>
                </a:solidFill>
              </a:rPr>
              <a:t>sponsored</a:t>
            </a:r>
            <a:r>
              <a:rPr lang="en-US" sz="2400">
                <a:solidFill>
                  <a:schemeClr val="lt1"/>
                </a:solidFill>
              </a:rPr>
              <a:t> by </a:t>
            </a:r>
            <a:r>
              <a:rPr i="1" lang="en-US" sz="2400">
                <a:solidFill>
                  <a:schemeClr val="lt1"/>
                </a:solidFill>
              </a:rPr>
              <a:t>High Country Humanities</a:t>
            </a:r>
            <a:endParaRPr i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hchumanities.appstate.edu</a:t>
            </a:r>
            <a:r>
              <a:rPr lang="en-US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66" name="Google Shape;36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900" y="954775"/>
            <a:ext cx="2109850" cy="19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75" y="844575"/>
            <a:ext cx="5599698" cy="3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70" u="sng">
                <a:solidFill>
                  <a:srgbClr val="FFCA08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resilience.appstate.edu</a:t>
            </a:r>
            <a:r>
              <a:rPr lang="en-US" sz="3070">
                <a:solidFill>
                  <a:srgbClr val="FFCA08"/>
                </a:solidFill>
              </a:rPr>
              <a:t> </a:t>
            </a:r>
            <a:endParaRPr sz="3070">
              <a:solidFill>
                <a:srgbClr val="FFCA08"/>
              </a:solidFill>
            </a:endParaRPr>
          </a:p>
        </p:txBody>
      </p:sp>
      <p:pic>
        <p:nvPicPr>
          <p:cNvPr id="380" name="Google Shape;38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1250" y="1246525"/>
            <a:ext cx="3083575" cy="30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/>
        </p:nvSpPr>
        <p:spPr>
          <a:xfrm>
            <a:off x="118800" y="293850"/>
            <a:ext cx="89064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accent1"/>
                </a:solidFill>
              </a:rPr>
              <a:t>Snapshot of Helene Damage in the Farm Community</a:t>
            </a:r>
            <a:endParaRPr sz="2900">
              <a:solidFill>
                <a:schemeClr val="accent1"/>
              </a:solidFill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375975" y="1168850"/>
            <a:ext cx="8615700" cy="36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>
                <a:solidFill>
                  <a:schemeClr val="lt1"/>
                </a:solidFill>
              </a:rPr>
              <a:t>35% of farms in the 21-county disaster area reported damage</a:t>
            </a:r>
            <a:endParaRPr sz="2300">
              <a:solidFill>
                <a:schemeClr val="lt1"/>
              </a:solidFill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○"/>
            </a:pPr>
            <a:r>
              <a:rPr lang="en-US" sz="2300">
                <a:solidFill>
                  <a:schemeClr val="lt1"/>
                </a:solidFill>
              </a:rPr>
              <a:t>Average of $37,000 for clean up and recovery per farm</a:t>
            </a:r>
            <a:br>
              <a:rPr lang="en-US" sz="2300">
                <a:solidFill>
                  <a:schemeClr val="lt1"/>
                </a:solidFill>
              </a:rPr>
            </a:b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>
                <a:solidFill>
                  <a:schemeClr val="lt1"/>
                </a:solidFill>
              </a:rPr>
              <a:t>Over $59 million in recovery costs </a:t>
            </a:r>
            <a:r>
              <a:rPr i="1" lang="en-US" sz="2300">
                <a:solidFill>
                  <a:schemeClr val="lt1"/>
                </a:solidFill>
              </a:rPr>
              <a:t>for farms only </a:t>
            </a:r>
            <a:r>
              <a:rPr lang="en-US" sz="2300">
                <a:solidFill>
                  <a:schemeClr val="lt1"/>
                </a:solidFill>
              </a:rPr>
              <a:t>region wide</a:t>
            </a:r>
            <a:br>
              <a:rPr lang="en-US" sz="2300">
                <a:solidFill>
                  <a:schemeClr val="lt1"/>
                </a:solidFill>
              </a:rPr>
            </a:br>
            <a:endParaRPr sz="2300">
              <a:solidFill>
                <a:schemeClr val="lt1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●"/>
            </a:pPr>
            <a:r>
              <a:rPr lang="en-US" sz="2300">
                <a:solidFill>
                  <a:schemeClr val="lt1"/>
                </a:solidFill>
              </a:rPr>
              <a:t>Less than 4% of western North Carolina farms are covered by federal crop insurance programs</a:t>
            </a:r>
            <a:endParaRPr sz="23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Source: Appalachian Sustainable Agriculture Project www.asapconnections.org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32" y="152400"/>
            <a:ext cx="4836576" cy="48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 b="0" l="3929" r="0" t="8273"/>
          <a:stretch/>
        </p:blipFill>
        <p:spPr>
          <a:xfrm>
            <a:off x="5193375" y="2635525"/>
            <a:ext cx="3682524" cy="234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 b="6309" l="0" r="0" t="31647"/>
          <a:stretch/>
        </p:blipFill>
        <p:spPr>
          <a:xfrm>
            <a:off x="5193375" y="183572"/>
            <a:ext cx="3682526" cy="2284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idx="4294967295" type="title"/>
          </p:nvPr>
        </p:nvSpPr>
        <p:spPr>
          <a:xfrm>
            <a:off x="377775" y="860725"/>
            <a:ext cx="84270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9459"/>
              <a:buFont typeface="Arial"/>
              <a:buNone/>
            </a:pPr>
            <a:r>
              <a:rPr b="1" lang="en-US" sz="5550"/>
              <a:t>Andy Hill</a:t>
            </a:r>
            <a:endParaRPr b="1" sz="5550">
              <a:solidFill>
                <a:schemeClr val="accen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5000"/>
              <a:buFont typeface="Arial"/>
              <a:buNone/>
            </a:pPr>
            <a:r>
              <a:rPr lang="en-US" sz="4400">
                <a:solidFill>
                  <a:schemeClr val="lt1"/>
                </a:solidFill>
              </a:rPr>
              <a:t>High Country Regional Director </a:t>
            </a:r>
            <a:br>
              <a:rPr lang="en-US" sz="4400">
                <a:solidFill>
                  <a:schemeClr val="lt1"/>
                </a:solidFill>
              </a:rPr>
            </a:br>
            <a:r>
              <a:rPr lang="en-US" sz="4400">
                <a:solidFill>
                  <a:schemeClr val="lt1"/>
                </a:solidFill>
              </a:rPr>
              <a:t>and Watauga Riverkeeper</a:t>
            </a:r>
            <a:endParaRPr sz="4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Mountain True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31446" l="6698" r="6863" t="29195"/>
          <a:stretch/>
        </p:blipFill>
        <p:spPr>
          <a:xfrm>
            <a:off x="2286000" y="2885275"/>
            <a:ext cx="4572000" cy="20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24" y="152400"/>
            <a:ext cx="313377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4">
            <a:alphaModFix/>
          </a:blip>
          <a:srcRect b="0" l="5311" r="0" t="0"/>
          <a:stretch/>
        </p:blipFill>
        <p:spPr>
          <a:xfrm>
            <a:off x="3373711" y="2586700"/>
            <a:ext cx="2533038" cy="240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3574824" y="416400"/>
            <a:ext cx="53304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Early days of Helene response were focused on search and rescue, critical need delivery to isolated </a:t>
            </a:r>
            <a:r>
              <a:rPr lang="en-US" sz="2300">
                <a:solidFill>
                  <a:schemeClr val="lt1"/>
                </a:solidFill>
              </a:rPr>
              <a:t>communities</a:t>
            </a:r>
            <a:r>
              <a:rPr lang="en-US" sz="2300">
                <a:solidFill>
                  <a:schemeClr val="lt1"/>
                </a:solidFill>
              </a:rPr>
              <a:t> and assessing critical infrastructure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b="0" l="5660" r="0" t="0"/>
          <a:stretch/>
        </p:blipFill>
        <p:spPr>
          <a:xfrm>
            <a:off x="6011898" y="2586700"/>
            <a:ext cx="3024527" cy="240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b="1593" l="0" r="17307" t="14989"/>
          <a:stretch/>
        </p:blipFill>
        <p:spPr>
          <a:xfrm>
            <a:off x="78300" y="1689200"/>
            <a:ext cx="3294874" cy="284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6570200" y="1047875"/>
            <a:ext cx="2596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4">
            <a:alphaModFix/>
          </a:blip>
          <a:srcRect b="0" l="3655" r="3794" t="0"/>
          <a:stretch/>
        </p:blipFill>
        <p:spPr>
          <a:xfrm>
            <a:off x="6028361" y="1700406"/>
            <a:ext cx="3027064" cy="28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0" y="210550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Documenting Impacts, Debris Inventory, and</a:t>
            </a:r>
            <a:endParaRPr sz="30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Surface Water Quality Monitoring</a:t>
            </a:r>
            <a:endParaRPr sz="3000">
              <a:solidFill>
                <a:schemeClr val="accent1"/>
              </a:solidFill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9375" y="1699750"/>
            <a:ext cx="2483274" cy="284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8642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/>
          <p:nvPr/>
        </p:nvSpPr>
        <p:spPr>
          <a:xfrm>
            <a:off x="5308375" y="449875"/>
            <a:ext cx="36015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</a:rPr>
              <a:t>Our Riverkeepers tested hundreds of drinking wells across WNC in partnership </a:t>
            </a:r>
            <a:r>
              <a:rPr lang="en-US" sz="2200">
                <a:solidFill>
                  <a:schemeClr val="lt1"/>
                </a:solidFill>
              </a:rPr>
              <a:t>with</a:t>
            </a:r>
            <a:r>
              <a:rPr lang="en-US" sz="2200">
                <a:solidFill>
                  <a:schemeClr val="lt1"/>
                </a:solidFill>
              </a:rPr>
              <a:t> NC DHHS and Riverkeepers across the south. We also </a:t>
            </a:r>
            <a:r>
              <a:rPr lang="en-US" sz="2200">
                <a:solidFill>
                  <a:schemeClr val="lt1"/>
                </a:solidFill>
              </a:rPr>
              <a:t>distributed</a:t>
            </a:r>
            <a:r>
              <a:rPr lang="en-US" sz="2200">
                <a:solidFill>
                  <a:schemeClr val="lt1"/>
                </a:solidFill>
              </a:rPr>
              <a:t> </a:t>
            </a:r>
            <a:r>
              <a:rPr lang="en-US" sz="2200">
                <a:solidFill>
                  <a:schemeClr val="lt1"/>
                </a:solidFill>
              </a:rPr>
              <a:t>hundreds of filters supplied by Wine to Water. We found about 30% of wells were contaminated with 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chemeClr val="lt1"/>
                </a:solidFill>
              </a:rPr>
              <a:t>E. coli</a:t>
            </a:r>
            <a:r>
              <a:rPr lang="en-US" sz="2200">
                <a:solidFill>
                  <a:schemeClr val="lt1"/>
                </a:solidFill>
              </a:rPr>
              <a:t> bacteria.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elcomeDoc">
  <a:themeElements>
    <a:clrScheme name="Beige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C00"/>
      </a:accent1>
      <a:accent2>
        <a:srgbClr val="F8931D"/>
      </a:accent2>
      <a:accent3>
        <a:srgbClr val="C0A878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